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0"/>
  </p:notesMasterIdLst>
  <p:sldIdLst>
    <p:sldId id="256" r:id="rId2"/>
    <p:sldId id="349" r:id="rId3"/>
    <p:sldId id="257" r:id="rId4"/>
    <p:sldId id="259" r:id="rId5"/>
    <p:sldId id="264" r:id="rId6"/>
    <p:sldId id="265" r:id="rId7"/>
    <p:sldId id="260" r:id="rId8"/>
    <p:sldId id="373" r:id="rId9"/>
    <p:sldId id="262" r:id="rId10"/>
    <p:sldId id="374" r:id="rId11"/>
    <p:sldId id="268" r:id="rId12"/>
    <p:sldId id="375" r:id="rId13"/>
    <p:sldId id="300" r:id="rId14"/>
    <p:sldId id="376" r:id="rId15"/>
    <p:sldId id="302" r:id="rId16"/>
    <p:sldId id="377" r:id="rId17"/>
    <p:sldId id="362" r:id="rId18"/>
    <p:sldId id="378" r:id="rId19"/>
    <p:sldId id="306" r:id="rId20"/>
    <p:sldId id="379" r:id="rId21"/>
    <p:sldId id="360" r:id="rId22"/>
    <p:sldId id="380" r:id="rId23"/>
    <p:sldId id="366" r:id="rId24"/>
    <p:sldId id="408" r:id="rId25"/>
    <p:sldId id="308" r:id="rId26"/>
    <p:sldId id="407" r:id="rId27"/>
    <p:sldId id="368" r:id="rId28"/>
    <p:sldId id="406" r:id="rId29"/>
    <p:sldId id="310" r:id="rId30"/>
    <p:sldId id="405" r:id="rId31"/>
    <p:sldId id="312" r:id="rId32"/>
    <p:sldId id="404" r:id="rId33"/>
    <p:sldId id="364" r:id="rId34"/>
    <p:sldId id="403" r:id="rId35"/>
    <p:sldId id="314" r:id="rId36"/>
    <p:sldId id="402" r:id="rId37"/>
    <p:sldId id="316" r:id="rId38"/>
    <p:sldId id="401" r:id="rId39"/>
    <p:sldId id="318" r:id="rId40"/>
    <p:sldId id="400" r:id="rId41"/>
    <p:sldId id="320" r:id="rId42"/>
    <p:sldId id="399" r:id="rId43"/>
    <p:sldId id="322" r:id="rId44"/>
    <p:sldId id="398" r:id="rId45"/>
    <p:sldId id="324" r:id="rId46"/>
    <p:sldId id="397" r:id="rId47"/>
    <p:sldId id="326" r:id="rId48"/>
    <p:sldId id="396" r:id="rId49"/>
    <p:sldId id="337" r:id="rId50"/>
    <p:sldId id="395" r:id="rId51"/>
    <p:sldId id="339" r:id="rId52"/>
    <p:sldId id="394" r:id="rId53"/>
    <p:sldId id="341" r:id="rId54"/>
    <p:sldId id="393" r:id="rId55"/>
    <p:sldId id="343" r:id="rId56"/>
    <p:sldId id="392" r:id="rId57"/>
    <p:sldId id="372" r:id="rId58"/>
    <p:sldId id="391" r:id="rId59"/>
    <p:sldId id="370" r:id="rId60"/>
    <p:sldId id="390" r:id="rId61"/>
    <p:sldId id="352" r:id="rId62"/>
    <p:sldId id="389" r:id="rId63"/>
    <p:sldId id="354" r:id="rId64"/>
    <p:sldId id="388" r:id="rId65"/>
    <p:sldId id="357" r:id="rId66"/>
    <p:sldId id="387" r:id="rId67"/>
    <p:sldId id="345" r:id="rId68"/>
    <p:sldId id="386" r:id="rId69"/>
    <p:sldId id="347" r:id="rId70"/>
    <p:sldId id="385" r:id="rId71"/>
    <p:sldId id="328" r:id="rId72"/>
    <p:sldId id="384" r:id="rId73"/>
    <p:sldId id="334" r:id="rId74"/>
    <p:sldId id="383" r:id="rId75"/>
    <p:sldId id="335" r:id="rId76"/>
    <p:sldId id="382" r:id="rId77"/>
    <p:sldId id="359" r:id="rId78"/>
    <p:sldId id="381" r:id="rId79"/>
  </p:sldIdLst>
  <p:sldSz cx="7775575" cy="55435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Ubuntu" panose="020B0504030602030204" pitchFamily="34" charset="0"/>
      <p:regular r:id="rId88"/>
      <p:bold r:id="rId89"/>
      <p:italic r:id="rId90"/>
      <p:boldItalic r:id="rId91"/>
    </p:embeddedFont>
    <p:embeddedFont>
      <p:font typeface="Ubuntu Light" panose="020B0304030602030204" pitchFamily="34" charset="0"/>
      <p:regular r:id="rId92"/>
      <p: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48"/>
    <p:restoredTop sz="96327"/>
  </p:normalViewPr>
  <p:slideViewPr>
    <p:cSldViewPr snapToObjects="1">
      <p:cViewPr>
        <p:scale>
          <a:sx n="180" d="100"/>
          <a:sy n="180" d="100"/>
        </p:scale>
        <p:origin x="65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userDrawn="1"/>
        </p:nvGrpSpPr>
        <p:grpSpPr>
          <a:xfrm>
            <a:off x="3083369" y="2915791"/>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D0931F89-E494-F847-9320-BFE47B71171B}"/>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D955E520-0FC9-554F-80A6-322FD212AB3E}"/>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0340449"/>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userDrawn="1"/>
        </p:nvGrpSpPr>
        <p:grpSpPr>
          <a:xfrm>
            <a:off x="3071037" y="3275831"/>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E30B6E7E-487D-7445-A4B7-30C602D743F7}"/>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2E04C47A-7ABC-4840-B764-7AB801AE1035}"/>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409471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userDrawn="1"/>
        </p:nvGrpSpPr>
        <p:grpSpPr>
          <a:xfrm>
            <a:off x="3083368" y="3635871"/>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userDrawn="1"/>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089C0636-C6CD-FA4D-ADFE-E024B3268805}"/>
                </a:ext>
              </a:extLst>
            </p:cNvPr>
            <p:cNvSpPr/>
            <p:nvPr userDrawn="1"/>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9B3A0C57-9FB3-4D4E-8AB4-101445966097}"/>
                </a:ext>
              </a:extLst>
            </p:cNvPr>
            <p:cNvSpPr/>
            <p:nvPr userDrawn="1"/>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361188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7"/>
            <a:ext cx="6336704" cy="2368275"/>
          </a:xfrm>
        </p:spPr>
        <p:txBody>
          <a:bodyPr>
            <a:noAutofit/>
          </a:bodyPr>
          <a:lstStyle>
            <a:lvl1pPr algn="ctr">
              <a:defRPr sz="5000" b="1">
                <a:solidFill>
                  <a:schemeClr val="tx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907952719"/>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709" r:id="rId6"/>
    <p:sldLayoutId id="2147483710" r:id="rId7"/>
    <p:sldLayoutId id="2147483711" r:id="rId8"/>
    <p:sldLayoutId id="2147483712"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73" r:id="rId21"/>
    <p:sldLayoutId id="2147483674" r:id="rId22"/>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28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3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91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79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96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a:t>
            </a:r>
            <a:r>
              <a:rPr lang="en-GB" sz="720">
                <a:solidFill>
                  <a:schemeClr val="bg1"/>
                </a:solidFill>
                <a:latin typeface="Ubuntu Light" panose="020B0304030602030204" pitchFamily="34" charset="0"/>
              </a:rPr>
              <a:t>(v2.1) </a:t>
            </a:r>
            <a:r>
              <a:rPr lang="en-GB" sz="720" dirty="0">
                <a:solidFill>
                  <a:schemeClr val="bg1"/>
                </a:solidFill>
                <a:latin typeface="Ubuntu Light" panose="020B0304030602030204" pitchFamily="34" charset="0"/>
              </a:rPr>
              <a:t>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69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6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245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5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763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234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8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1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72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134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29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B9ADD-8AC9-0941-AF80-8B452BBA0A34}"/>
              </a:ext>
            </a:extLst>
          </p:cNvPr>
          <p:cNvSpPr>
            <a:spLocks noGrp="1"/>
          </p:cNvSpPr>
          <p:nvPr>
            <p:ph type="title"/>
          </p:nvPr>
        </p:nvSpPr>
        <p:spPr/>
        <p:txBody>
          <a:bodyPr/>
          <a:lstStyle/>
          <a:p>
            <a:r>
              <a:rPr lang="en-NL" sz="4800" dirty="0"/>
              <a:t>Employee Satisfaction</a:t>
            </a:r>
            <a:endParaRPr lang="en-NL" dirty="0"/>
          </a:p>
        </p:txBody>
      </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339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C5309-1170-0943-A789-719AE62AF5BA}"/>
              </a:ext>
            </a:extLst>
          </p:cNvPr>
          <p:cNvSpPr>
            <a:spLocks noGrp="1"/>
          </p:cNvSpPr>
          <p:nvPr>
            <p:ph type="title"/>
          </p:nvPr>
        </p:nvSpPr>
        <p:spPr/>
        <p:txBody>
          <a:bodyPr/>
          <a:lstStyle/>
          <a:p>
            <a:r>
              <a:rPr lang="en-NL" sz="4800" dirty="0"/>
              <a:t>Customer </a:t>
            </a:r>
            <a:br>
              <a:rPr lang="en-NL" sz="4800" dirty="0"/>
            </a:br>
            <a:r>
              <a:rPr lang="en-NL" sz="4800" dirty="0"/>
              <a:t>Usage Index</a:t>
            </a:r>
            <a:endParaRPr lang="en-NL" dirty="0"/>
          </a:p>
        </p:txBody>
      </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482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DBC-92DD-B241-B952-56B9BA898C52}"/>
              </a:ext>
            </a:extLst>
          </p:cNvPr>
          <p:cNvSpPr>
            <a:spLocks noGrp="1"/>
          </p:cNvSpPr>
          <p:nvPr>
            <p:ph type="title"/>
          </p:nvPr>
        </p:nvSpPr>
        <p:spPr/>
        <p:txBody>
          <a:bodyPr/>
          <a:lstStyle/>
          <a:p>
            <a:r>
              <a:rPr lang="en-NL" sz="4800" dirty="0"/>
              <a:t>Revenue </a:t>
            </a:r>
            <a:br>
              <a:rPr lang="en-NL" sz="4800" dirty="0"/>
            </a:br>
            <a:r>
              <a:rPr lang="en-NL" sz="4800" dirty="0"/>
              <a:t>per Employee</a:t>
            </a:r>
            <a:endParaRPr lang="en-NL" dirty="0"/>
          </a:p>
        </p:txBody>
      </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978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775DF-1F2B-7F4F-8A35-96B9B2BAF2B2}"/>
              </a:ext>
            </a:extLst>
          </p:cNvPr>
          <p:cNvSpPr>
            <a:spLocks noGrp="1"/>
          </p:cNvSpPr>
          <p:nvPr>
            <p:ph type="title"/>
          </p:nvPr>
        </p:nvSpPr>
        <p:spPr/>
        <p:txBody>
          <a:bodyPr/>
          <a:lstStyle/>
          <a:p>
            <a:r>
              <a:rPr lang="en-NL" sz="4800" dirty="0"/>
              <a:t>Release </a:t>
            </a:r>
            <a:br>
              <a:rPr lang="en-NL" sz="4800" dirty="0"/>
            </a:br>
            <a:r>
              <a:rPr lang="en-NL" sz="4800" dirty="0"/>
              <a:t>Frequency</a:t>
            </a:r>
            <a:endParaRPr lang="en-NL" dirty="0"/>
          </a:p>
        </p:txBody>
      </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96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0546A-5194-924B-A69E-3670BBC61E8D}"/>
              </a:ext>
            </a:extLst>
          </p:cNvPr>
          <p:cNvSpPr>
            <a:spLocks noGrp="1"/>
          </p:cNvSpPr>
          <p:nvPr>
            <p:ph type="title"/>
          </p:nvPr>
        </p:nvSpPr>
        <p:spPr/>
        <p:txBody>
          <a:bodyPr/>
          <a:lstStyle/>
          <a:p>
            <a:r>
              <a:rPr lang="en-NL" sz="4800" dirty="0"/>
              <a:t>Mean Time </a:t>
            </a:r>
            <a:br>
              <a:rPr lang="en-NL" sz="4800" dirty="0"/>
            </a:br>
            <a:r>
              <a:rPr lang="en-NL" sz="4800" dirty="0"/>
              <a:t>to Repair</a:t>
            </a:r>
            <a:endParaRPr lang="en-NL" dirty="0"/>
          </a:p>
        </p:txBody>
      </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465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6CAF6-7475-AA46-8AF1-DB2E8CC9F69E}"/>
              </a:ext>
            </a:extLst>
          </p:cNvPr>
          <p:cNvSpPr>
            <a:spLocks noGrp="1"/>
          </p:cNvSpPr>
          <p:nvPr>
            <p:ph type="title"/>
          </p:nvPr>
        </p:nvSpPr>
        <p:spPr/>
        <p:txBody>
          <a:bodyPr/>
          <a:lstStyle/>
          <a:p>
            <a:r>
              <a:rPr lang="en-NL" sz="4800" dirty="0"/>
              <a:t>Lead Time</a:t>
            </a:r>
            <a:endParaRPr lang="en-NL" dirty="0"/>
          </a:p>
        </p:txBody>
      </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8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4B1FA-608F-D242-A666-55856979E439}"/>
              </a:ext>
            </a:extLst>
          </p:cNvPr>
          <p:cNvSpPr>
            <a:spLocks noGrp="1"/>
          </p:cNvSpPr>
          <p:nvPr>
            <p:ph type="title"/>
          </p:nvPr>
        </p:nvSpPr>
        <p:spPr/>
        <p:txBody>
          <a:bodyPr/>
          <a:lstStyle/>
          <a:p>
            <a:r>
              <a:rPr lang="en-NL" sz="4800" dirty="0"/>
              <a:t>Innovation</a:t>
            </a:r>
            <a:br>
              <a:rPr lang="en-NL" sz="4800" dirty="0"/>
            </a:br>
            <a:r>
              <a:rPr lang="en-NL" sz="4800" dirty="0"/>
              <a:t>Rate</a:t>
            </a:r>
            <a:endParaRPr lang="en-NL" dirty="0"/>
          </a:p>
        </p:txBody>
      </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028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8C658-24B6-E14F-8DC4-38DFC56D95FB}"/>
              </a:ext>
            </a:extLst>
          </p:cNvPr>
          <p:cNvSpPr>
            <a:spLocks noGrp="1"/>
          </p:cNvSpPr>
          <p:nvPr>
            <p:ph type="title"/>
          </p:nvPr>
        </p:nvSpPr>
        <p:spPr/>
        <p:txBody>
          <a:bodyPr/>
          <a:lstStyle/>
          <a:p>
            <a:r>
              <a:rPr lang="en-NL" sz="4800" dirty="0"/>
              <a:t>On-Product</a:t>
            </a:r>
            <a:br>
              <a:rPr lang="en-NL" sz="4800" dirty="0"/>
            </a:br>
            <a:r>
              <a:rPr lang="en-NL" sz="4800" dirty="0"/>
              <a:t>Index</a:t>
            </a:r>
            <a:endParaRPr lang="en-NL" dirty="0"/>
          </a:p>
        </p:txBody>
      </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10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C1749A-8ABC-6647-B43C-67D13543FF2E}"/>
              </a:ext>
            </a:extLst>
          </p:cNvPr>
          <p:cNvSpPr>
            <a:spLocks noGrp="1"/>
          </p:cNvSpPr>
          <p:nvPr>
            <p:ph type="title"/>
          </p:nvPr>
        </p:nvSpPr>
        <p:spPr/>
        <p:txBody>
          <a:bodyPr/>
          <a:lstStyle/>
          <a:p>
            <a:r>
              <a:rPr lang="en-GB" sz="4800" dirty="0"/>
              <a:t> Deployment Frequency</a:t>
            </a:r>
            <a:endParaRPr lang="en-NL" dirty="0"/>
          </a:p>
        </p:txBody>
      </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53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ED932-203D-BA46-ADFA-5E6709CAEDCA}"/>
              </a:ext>
            </a:extLst>
          </p:cNvPr>
          <p:cNvSpPr>
            <a:spLocks noGrp="1"/>
          </p:cNvSpPr>
          <p:nvPr>
            <p:ph type="title"/>
          </p:nvPr>
        </p:nvSpPr>
        <p:spPr/>
        <p:txBody>
          <a:bodyPr/>
          <a:lstStyle/>
          <a:p>
            <a:r>
              <a:rPr lang="en-NL" sz="4800" dirty="0"/>
              <a:t>Technical</a:t>
            </a:r>
            <a:br>
              <a:rPr lang="en-NL" sz="4800" dirty="0"/>
            </a:br>
            <a:r>
              <a:rPr lang="en-NL" sz="4800" dirty="0"/>
              <a:t>Debt</a:t>
            </a:r>
            <a:endParaRPr lang="en-NL" dirty="0"/>
          </a:p>
        </p:txBody>
      </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44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AEF6E-F29E-EB42-993A-2E9725E4660B}"/>
              </a:ext>
            </a:extLst>
          </p:cNvPr>
          <p:cNvSpPr>
            <a:spLocks noGrp="1"/>
          </p:cNvSpPr>
          <p:nvPr>
            <p:ph type="title"/>
          </p:nvPr>
        </p:nvSpPr>
        <p:spPr/>
        <p:txBody>
          <a:bodyPr/>
          <a:lstStyle/>
          <a:p>
            <a:r>
              <a:rPr lang="en-GB" sz="4800" dirty="0"/>
              <a:t>Time to </a:t>
            </a:r>
            <a:br>
              <a:rPr lang="en-GB" sz="4800" dirty="0"/>
            </a:br>
            <a:r>
              <a:rPr lang="en-GB" sz="4800" dirty="0"/>
              <a:t>Restore Service</a:t>
            </a:r>
            <a:endParaRPr lang="en-NL" dirty="0"/>
          </a:p>
        </p:txBody>
      </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9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39544-E60F-7A42-96DA-6ED9BE38301E}"/>
              </a:ext>
            </a:extLst>
          </p:cNvPr>
          <p:cNvSpPr>
            <a:spLocks noGrp="1"/>
          </p:cNvSpPr>
          <p:nvPr>
            <p:ph type="title"/>
          </p:nvPr>
        </p:nvSpPr>
        <p:spPr/>
        <p:txBody>
          <a:bodyPr/>
          <a:lstStyle/>
          <a:p>
            <a:r>
              <a:rPr lang="en-NL" sz="4800" dirty="0"/>
              <a:t>Active (Product) Code Branches</a:t>
            </a:r>
            <a:endParaRPr lang="en-NL" dirty="0"/>
          </a:p>
        </p:txBody>
      </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896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3B1339-5808-FF4A-89B4-3D86F24E8FA4}"/>
              </a:ext>
            </a:extLst>
          </p:cNvPr>
          <p:cNvSpPr>
            <a:spLocks noGrp="1"/>
          </p:cNvSpPr>
          <p:nvPr>
            <p:ph type="title"/>
          </p:nvPr>
        </p:nvSpPr>
        <p:spPr/>
        <p:txBody>
          <a:bodyPr/>
          <a:lstStyle/>
          <a:p>
            <a:r>
              <a:rPr lang="en-NL" sz="4800" dirty="0"/>
              <a:t>Time Spent Merging Code Between Branches</a:t>
            </a:r>
            <a:endParaRPr lang="en-NL" dirty="0"/>
          </a:p>
        </p:txBody>
      </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19CBD-0703-F94D-86C0-EAE238841821}"/>
              </a:ext>
            </a:extLst>
          </p:cNvPr>
          <p:cNvSpPr>
            <a:spLocks noGrp="1"/>
          </p:cNvSpPr>
          <p:nvPr>
            <p:ph type="title"/>
          </p:nvPr>
        </p:nvSpPr>
        <p:spPr/>
        <p:txBody>
          <a:bodyPr/>
          <a:lstStyle/>
          <a:p>
            <a:r>
              <a:rPr lang="en-NL" sz="4800" dirty="0"/>
              <a:t>Time Spent </a:t>
            </a:r>
            <a:br>
              <a:rPr lang="en-NL" sz="4800" dirty="0"/>
            </a:br>
            <a:r>
              <a:rPr lang="en-NL" sz="4800" dirty="0"/>
              <a:t>Context-Switching</a:t>
            </a:r>
            <a:endParaRPr lang="en-NL" dirty="0"/>
          </a:p>
        </p:txBody>
      </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069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48434-3E58-444A-BFF3-D100AC4ECAC6}"/>
              </a:ext>
            </a:extLst>
          </p:cNvPr>
          <p:cNvSpPr>
            <a:spLocks noGrp="1"/>
          </p:cNvSpPr>
          <p:nvPr>
            <p:ph type="title"/>
          </p:nvPr>
        </p:nvSpPr>
        <p:spPr/>
        <p:txBody>
          <a:bodyPr/>
          <a:lstStyle/>
          <a:p>
            <a:r>
              <a:rPr lang="en-NL" sz="4800" dirty="0"/>
              <a:t>Customer or User Satisfaction Gap</a:t>
            </a:r>
            <a:endParaRPr lang="en-NL" dirty="0"/>
          </a:p>
        </p:txBody>
      </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29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88BA9E-C259-BF45-8381-C89FF6656471}"/>
              </a:ext>
            </a:extLst>
          </p:cNvPr>
          <p:cNvSpPr>
            <a:spLocks noGrp="1"/>
          </p:cNvSpPr>
          <p:nvPr>
            <p:ph type="title"/>
          </p:nvPr>
        </p:nvSpPr>
        <p:spPr/>
        <p:txBody>
          <a:bodyPr/>
          <a:lstStyle/>
          <a:p>
            <a:r>
              <a:rPr lang="en-NL" sz="4800" dirty="0"/>
              <a:t>Don’t measure Output. Measure Outcomes</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83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3E15-0841-014A-9E5B-901915C831FE}"/>
              </a:ext>
            </a:extLst>
          </p:cNvPr>
          <p:cNvSpPr>
            <a:spLocks noGrp="1"/>
          </p:cNvSpPr>
          <p:nvPr>
            <p:ph type="title"/>
          </p:nvPr>
        </p:nvSpPr>
        <p:spPr/>
        <p:txBody>
          <a:bodyPr/>
          <a:lstStyle/>
          <a:p>
            <a:r>
              <a:rPr lang="en-NL" sz="4800" dirty="0"/>
              <a:t>It’s not about the Metrics, but about the Conversation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96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59F1-E1CC-7B42-A396-73EB00092B05}"/>
              </a:ext>
            </a:extLst>
          </p:cNvPr>
          <p:cNvSpPr>
            <a:spLocks noGrp="1"/>
          </p:cNvSpPr>
          <p:nvPr>
            <p:ph type="title"/>
          </p:nvPr>
        </p:nvSpPr>
        <p:spPr/>
        <p:txBody>
          <a:bodyPr/>
          <a:lstStyle/>
          <a:p>
            <a:r>
              <a:rPr lang="en-NL" sz="4800" b="0" dirty="0"/>
              <a:t>Learn more about </a:t>
            </a:r>
            <a:br>
              <a:rPr lang="en-NL" sz="4800" dirty="0"/>
            </a:br>
            <a:r>
              <a:rPr lang="en-NL" sz="4800" dirty="0"/>
              <a:t>Evidence Based Management </a:t>
            </a:r>
            <a:r>
              <a:rPr lang="en-NL" sz="4800" b="0" dirty="0"/>
              <a:t>at</a:t>
            </a:r>
            <a:br>
              <a:rPr lang="en-NL" sz="4800" dirty="0"/>
            </a:br>
            <a:r>
              <a:rPr lang="en-NL" sz="4800" b="0" dirty="0"/>
              <a:t>http://scrum.org/EBM</a:t>
            </a:r>
            <a:endParaRPr lang="en-NL" dirty="0"/>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TotalTime>
  <Words>649</Words>
  <Application>Microsoft Macintosh PowerPoint</Application>
  <PresentationFormat>Custom</PresentationFormat>
  <Paragraphs>69</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Satisfaction</vt:lpstr>
      <vt:lpstr>PowerPoint Presentation</vt:lpstr>
      <vt:lpstr>Defect Trends</vt:lpstr>
      <vt:lpstr>PowerPoint Presentation</vt:lpstr>
      <vt:lpstr>Product  Cost Ratio</vt:lpstr>
      <vt:lpstr>PowerPoint Presentation</vt:lpstr>
      <vt:lpstr>Change  Failure Rate</vt:lpstr>
      <vt:lpstr>PowerPoint Presentation</vt:lpstr>
      <vt:lpstr>Installed  Version Index</vt:lpstr>
      <vt:lpstr>PowerPoint Presentation</vt:lpstr>
      <vt:lpstr>Desired Customer Experience or satisfaction</vt:lpstr>
      <vt:lpstr>PowerPoint Presentation</vt:lpstr>
      <vt:lpstr>Time to remove Impediment</vt:lpstr>
      <vt:lpstr>PowerPoint Presentation</vt:lpstr>
      <vt:lpstr>Build &amp; Integration Frequency</vt:lpstr>
      <vt:lpstr>PowerPoint Presentation</vt:lpstr>
      <vt:lpstr>Time to Pivot</vt:lpstr>
      <vt:lpstr>PowerPoint Presentation</vt:lpstr>
      <vt:lpstr>Production Incident Count</vt:lpstr>
      <vt:lpstr>PowerPoint Presentation</vt:lpstr>
      <vt:lpstr>Release  Stabilization  Period</vt:lpstr>
      <vt:lpstr>PowerPoint Presentation</vt:lpstr>
      <vt:lpstr> Lead Time  for Changes</vt:lpstr>
      <vt:lpstr>PowerPoint Presentation</vt:lpstr>
      <vt:lpstr>Market Share</vt:lpstr>
      <vt:lpstr>PowerPoint Presentation</vt:lpstr>
      <vt:lpstr>Customer  Cycle Time</vt:lpstr>
      <vt:lpstr>PowerPoint Presentation</vt:lpstr>
      <vt:lpstr>Time-to-Learn</vt:lpstr>
      <vt:lpstr>PowerPoint Presentation</vt:lpstr>
      <vt:lpstr>Employee Satisfaction</vt:lpstr>
      <vt:lpstr>PowerPoint Presentation</vt:lpstr>
      <vt:lpstr>Customer  Usage Index</vt:lpstr>
      <vt:lpstr>PowerPoint Presentation</vt:lpstr>
      <vt:lpstr>Revenue  per Employee</vt:lpstr>
      <vt:lpstr>PowerPoint Presentation</vt:lpstr>
      <vt:lpstr>Release  Frequency</vt:lpstr>
      <vt:lpstr>PowerPoint Presentation</vt:lpstr>
      <vt:lpstr>Mean Time  to Repair</vt:lpstr>
      <vt:lpstr>PowerPoint Presentation</vt:lpstr>
      <vt:lpstr>Lead Time</vt:lpstr>
      <vt:lpstr>PowerPoint Presentation</vt:lpstr>
      <vt:lpstr>Innovation Rate</vt:lpstr>
      <vt:lpstr>PowerPoint Presentation</vt:lpstr>
      <vt:lpstr>On-Product Index</vt:lpstr>
      <vt:lpstr>PowerPoint Presentation</vt:lpstr>
      <vt:lpstr> Deployment Frequency</vt:lpstr>
      <vt:lpstr>PowerPoint Presentation</vt:lpstr>
      <vt:lpstr>Technical Debt</vt:lpstr>
      <vt:lpstr>PowerPoint Presentation</vt:lpstr>
      <vt:lpstr>Time to  Restore Service</vt:lpstr>
      <vt:lpstr>PowerPoint Presentation</vt:lpstr>
      <vt:lpstr>Active (Product) Code Branches</vt:lpstr>
      <vt:lpstr>PowerPoint Presentation</vt:lpstr>
      <vt:lpstr>Time Spent Merging Code Between Branches</vt:lpstr>
      <vt:lpstr>PowerPoint Presentation</vt:lpstr>
      <vt:lpstr>Time Spent  Context-Switching</vt:lpstr>
      <vt:lpstr>PowerPoint Presentation</vt:lpstr>
      <vt:lpstr>Customer or User Satisfaction Gap</vt:lpstr>
      <vt:lpstr>PowerPoint Presentation</vt:lpstr>
      <vt:lpstr>Don’t measure Output. Measure Outcomes</vt:lpstr>
      <vt:lpstr>PowerPoint Presentation</vt:lpstr>
      <vt:lpstr>It’s not about the Metrics, but about the Conversation</vt:lpstr>
      <vt:lpstr>PowerPoint Presentation</vt:lpstr>
      <vt:lpstr>Learn more about  Evidence Based Management at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265</cp:revision>
  <dcterms:created xsi:type="dcterms:W3CDTF">2020-03-02T18:23:14Z</dcterms:created>
  <dcterms:modified xsi:type="dcterms:W3CDTF">2022-02-09T22:21:11Z</dcterms:modified>
</cp:coreProperties>
</file>